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5" r:id="rId2"/>
    <p:sldId id="289" r:id="rId3"/>
    <p:sldId id="290" r:id="rId4"/>
    <p:sldId id="291" r:id="rId5"/>
    <p:sldId id="292" r:id="rId6"/>
    <p:sldId id="293" r:id="rId7"/>
    <p:sldId id="294" r:id="rId8"/>
    <p:sldId id="295" r:id="rId9"/>
    <p:sldId id="296" r:id="rId10"/>
    <p:sldId id="297" r:id="rId11"/>
    <p:sldId id="270" r:id="rId12"/>
    <p:sldId id="271" r:id="rId13"/>
    <p:sldId id="273" r:id="rId14"/>
    <p:sldId id="272" r:id="rId15"/>
    <p:sldId id="263" r:id="rId16"/>
    <p:sldId id="262" r:id="rId17"/>
    <p:sldId id="264" r:id="rId18"/>
    <p:sldId id="275" r:id="rId19"/>
    <p:sldId id="276" r:id="rId20"/>
    <p:sldId id="281" r:id="rId21"/>
    <p:sldId id="265" r:id="rId22"/>
    <p:sldId id="266" r:id="rId23"/>
    <p:sldId id="277" r:id="rId24"/>
    <p:sldId id="278" r:id="rId25"/>
    <p:sldId id="279" r:id="rId26"/>
    <p:sldId id="282" r:id="rId27"/>
    <p:sldId id="280" r:id="rId28"/>
    <p:sldId id="286" r:id="rId29"/>
    <p:sldId id="287" r:id="rId30"/>
    <p:sldId id="2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01439E-E179-495F-9E8D-C4CCA089C829}"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0CE82D-9EB3-46A5-AE90-700A61160438}" type="slidenum">
              <a:rPr lang="en-US" smtClean="0"/>
              <a:t>‹#›</a:t>
            </a:fld>
            <a:endParaRPr lang="en-US"/>
          </a:p>
        </p:txBody>
      </p:sp>
    </p:spTree>
    <p:extLst>
      <p:ext uri="{BB962C8B-B14F-4D97-AF65-F5344CB8AC3E}">
        <p14:creationId xmlns:p14="http://schemas.microsoft.com/office/powerpoint/2010/main" val="2162565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01439E-E179-495F-9E8D-C4CCA089C829}"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0CE82D-9EB3-46A5-AE90-700A61160438}" type="slidenum">
              <a:rPr lang="en-US" smtClean="0"/>
              <a:t>‹#›</a:t>
            </a:fld>
            <a:endParaRPr lang="en-US"/>
          </a:p>
        </p:txBody>
      </p:sp>
    </p:spTree>
    <p:extLst>
      <p:ext uri="{BB962C8B-B14F-4D97-AF65-F5344CB8AC3E}">
        <p14:creationId xmlns:p14="http://schemas.microsoft.com/office/powerpoint/2010/main" val="2937557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01439E-E179-495F-9E8D-C4CCA089C829}"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0CE82D-9EB3-46A5-AE90-700A61160438}" type="slidenum">
              <a:rPr lang="en-US" smtClean="0"/>
              <a:t>‹#›</a:t>
            </a:fld>
            <a:endParaRPr lang="en-US"/>
          </a:p>
        </p:txBody>
      </p:sp>
    </p:spTree>
    <p:extLst>
      <p:ext uri="{BB962C8B-B14F-4D97-AF65-F5344CB8AC3E}">
        <p14:creationId xmlns:p14="http://schemas.microsoft.com/office/powerpoint/2010/main" val="812934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01439E-E179-495F-9E8D-C4CCA089C829}"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0CE82D-9EB3-46A5-AE90-700A61160438}" type="slidenum">
              <a:rPr lang="en-US" smtClean="0"/>
              <a:t>‹#›</a:t>
            </a:fld>
            <a:endParaRPr lang="en-US"/>
          </a:p>
        </p:txBody>
      </p:sp>
    </p:spTree>
    <p:extLst>
      <p:ext uri="{BB962C8B-B14F-4D97-AF65-F5344CB8AC3E}">
        <p14:creationId xmlns:p14="http://schemas.microsoft.com/office/powerpoint/2010/main" val="3889345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01439E-E179-495F-9E8D-C4CCA089C829}"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0CE82D-9EB3-46A5-AE90-700A61160438}" type="slidenum">
              <a:rPr lang="en-US" smtClean="0"/>
              <a:t>‹#›</a:t>
            </a:fld>
            <a:endParaRPr lang="en-US"/>
          </a:p>
        </p:txBody>
      </p:sp>
    </p:spTree>
    <p:extLst>
      <p:ext uri="{BB962C8B-B14F-4D97-AF65-F5344CB8AC3E}">
        <p14:creationId xmlns:p14="http://schemas.microsoft.com/office/powerpoint/2010/main" val="354092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01439E-E179-495F-9E8D-C4CCA089C829}"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0CE82D-9EB3-46A5-AE90-700A61160438}" type="slidenum">
              <a:rPr lang="en-US" smtClean="0"/>
              <a:t>‹#›</a:t>
            </a:fld>
            <a:endParaRPr lang="en-US"/>
          </a:p>
        </p:txBody>
      </p:sp>
    </p:spTree>
    <p:extLst>
      <p:ext uri="{BB962C8B-B14F-4D97-AF65-F5344CB8AC3E}">
        <p14:creationId xmlns:p14="http://schemas.microsoft.com/office/powerpoint/2010/main" val="4015312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01439E-E179-495F-9E8D-C4CCA089C829}" type="datetimeFigureOut">
              <a:rPr lang="en-US" smtClean="0"/>
              <a:t>3/31/2021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0CE82D-9EB3-46A5-AE90-700A61160438}" type="slidenum">
              <a:rPr lang="en-US" smtClean="0"/>
              <a:t>‹#›</a:t>
            </a:fld>
            <a:endParaRPr lang="en-US"/>
          </a:p>
        </p:txBody>
      </p:sp>
    </p:spTree>
    <p:extLst>
      <p:ext uri="{BB962C8B-B14F-4D97-AF65-F5344CB8AC3E}">
        <p14:creationId xmlns:p14="http://schemas.microsoft.com/office/powerpoint/2010/main" val="812272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01439E-E179-495F-9E8D-C4CCA089C829}" type="datetimeFigureOut">
              <a:rPr lang="en-US" smtClean="0"/>
              <a:t>3/31/2021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0CE82D-9EB3-46A5-AE90-700A61160438}" type="slidenum">
              <a:rPr lang="en-US" smtClean="0"/>
              <a:t>‹#›</a:t>
            </a:fld>
            <a:endParaRPr lang="en-US"/>
          </a:p>
        </p:txBody>
      </p:sp>
    </p:spTree>
    <p:extLst>
      <p:ext uri="{BB962C8B-B14F-4D97-AF65-F5344CB8AC3E}">
        <p14:creationId xmlns:p14="http://schemas.microsoft.com/office/powerpoint/2010/main" val="2168911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01439E-E179-495F-9E8D-C4CCA089C829}" type="datetimeFigureOut">
              <a:rPr lang="en-US" smtClean="0"/>
              <a:t>3/31/2021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0CE82D-9EB3-46A5-AE90-700A61160438}" type="slidenum">
              <a:rPr lang="en-US" smtClean="0"/>
              <a:t>‹#›</a:t>
            </a:fld>
            <a:endParaRPr lang="en-US"/>
          </a:p>
        </p:txBody>
      </p:sp>
    </p:spTree>
    <p:extLst>
      <p:ext uri="{BB962C8B-B14F-4D97-AF65-F5344CB8AC3E}">
        <p14:creationId xmlns:p14="http://schemas.microsoft.com/office/powerpoint/2010/main" val="170680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01439E-E179-495F-9E8D-C4CCA089C829}"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0CE82D-9EB3-46A5-AE90-700A61160438}" type="slidenum">
              <a:rPr lang="en-US" smtClean="0"/>
              <a:t>‹#›</a:t>
            </a:fld>
            <a:endParaRPr lang="en-US"/>
          </a:p>
        </p:txBody>
      </p:sp>
    </p:spTree>
    <p:extLst>
      <p:ext uri="{BB962C8B-B14F-4D97-AF65-F5344CB8AC3E}">
        <p14:creationId xmlns:p14="http://schemas.microsoft.com/office/powerpoint/2010/main" val="2791992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01439E-E179-495F-9E8D-C4CCA089C829}"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0CE82D-9EB3-46A5-AE90-700A61160438}" type="slidenum">
              <a:rPr lang="en-US" smtClean="0"/>
              <a:t>‹#›</a:t>
            </a:fld>
            <a:endParaRPr lang="en-US"/>
          </a:p>
        </p:txBody>
      </p:sp>
    </p:spTree>
    <p:extLst>
      <p:ext uri="{BB962C8B-B14F-4D97-AF65-F5344CB8AC3E}">
        <p14:creationId xmlns:p14="http://schemas.microsoft.com/office/powerpoint/2010/main" val="2752131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01439E-E179-495F-9E8D-C4CCA089C829}" type="datetimeFigureOut">
              <a:rPr lang="en-US" smtClean="0"/>
              <a:t>3/31/2021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0CE82D-9EB3-46A5-AE90-700A61160438}" type="slidenum">
              <a:rPr lang="en-US" smtClean="0"/>
              <a:t>‹#›</a:t>
            </a:fld>
            <a:endParaRPr lang="en-US"/>
          </a:p>
        </p:txBody>
      </p:sp>
    </p:spTree>
    <p:extLst>
      <p:ext uri="{BB962C8B-B14F-4D97-AF65-F5344CB8AC3E}">
        <p14:creationId xmlns:p14="http://schemas.microsoft.com/office/powerpoint/2010/main" val="15420048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hyperlink" Target="http://www.raspberrypi.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data-flair.training/blogs/python-tutorial-for-beginner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ata-flair.training/blogs/frequent-linux-commands-beginners-tutoria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5" y="657225"/>
            <a:ext cx="8108962" cy="1828800"/>
          </a:xfrm>
        </p:spPr>
        <p:txBody>
          <a:bodyPr>
            <a:normAutofit fontScale="90000"/>
          </a:bodyPr>
          <a:lstStyle/>
          <a:p>
            <a:br>
              <a:rPr lang="en-US" sz="4400" dirty="0">
                <a:latin typeface="Times New Roman" panose="02020603050405020304" pitchFamily="18" charset="0"/>
                <a:cs typeface="Times New Roman" panose="02020603050405020304" pitchFamily="18" charset="0"/>
              </a:rPr>
            </a:br>
            <a:r>
              <a:rPr lang="en-US" sz="10700" b="1" dirty="0">
                <a:solidFill>
                  <a:srgbClr val="002060"/>
                </a:solidFill>
                <a:latin typeface="Times New Roman" panose="02020603050405020304" pitchFamily="18" charset="0"/>
                <a:cs typeface="Times New Roman" panose="02020603050405020304" pitchFamily="18" charset="0"/>
              </a:rPr>
              <a:t>APSSDC</a:t>
            </a:r>
            <a:br>
              <a:rPr lang="en-US" sz="44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10347337" y="362711"/>
            <a:ext cx="1671637" cy="1828800"/>
          </a:xfrm>
          <a:prstGeom prst="rect">
            <a:avLst/>
          </a:prstGeom>
        </p:spPr>
      </p:pic>
      <p:pic>
        <p:nvPicPr>
          <p:cNvPr id="5" name="Picture 4">
            <a:extLst>
              <a:ext uri="{FF2B5EF4-FFF2-40B4-BE49-F238E27FC236}">
                <a16:creationId xmlns:a16="http://schemas.microsoft.com/office/drawing/2014/main" id="{F9D42181-3AAD-4ACA-B2BE-FCECC0162C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975" y="164196"/>
            <a:ext cx="1514475" cy="1514475"/>
          </a:xfrm>
          <a:prstGeom prst="rect">
            <a:avLst/>
          </a:prstGeom>
        </p:spPr>
      </p:pic>
      <p:sp>
        <p:nvSpPr>
          <p:cNvPr id="6" name="TextBox 5">
            <a:extLst>
              <a:ext uri="{FF2B5EF4-FFF2-40B4-BE49-F238E27FC236}">
                <a16:creationId xmlns:a16="http://schemas.microsoft.com/office/drawing/2014/main" id="{4D9F12F0-754A-406A-A9F5-5D60A3E6CAB6}"/>
              </a:ext>
            </a:extLst>
          </p:cNvPr>
          <p:cNvSpPr txBox="1"/>
          <p:nvPr/>
        </p:nvSpPr>
        <p:spPr>
          <a:xfrm>
            <a:off x="2705100" y="3259263"/>
            <a:ext cx="6886575" cy="1361911"/>
          </a:xfrm>
          <a:prstGeom prst="rect">
            <a:avLst/>
          </a:prstGeom>
          <a:noFill/>
        </p:spPr>
        <p:txBody>
          <a:bodyPr wrap="square">
            <a:spAutoFit/>
          </a:bodyPr>
          <a:lstStyle/>
          <a:p>
            <a:r>
              <a:rPr lang="en-US" sz="5400" b="1" dirty="0">
                <a:solidFill>
                  <a:schemeClr val="accent2">
                    <a:lumMod val="75000"/>
                  </a:schemeClr>
                </a:solidFill>
                <a:latin typeface="Times New Roman" panose="02020603050405020304" pitchFamily="18" charset="0"/>
                <a:cs typeface="Times New Roman" panose="02020603050405020304" pitchFamily="18" charset="0"/>
              </a:rPr>
              <a:t>IoT with Raspberry Pi</a:t>
            </a:r>
            <a:br>
              <a:rPr lang="en-US" sz="1050" dirty="0">
                <a:latin typeface="Times New Roman" panose="02020603050405020304" pitchFamily="18" charset="0"/>
                <a:cs typeface="Times New Roman" panose="02020603050405020304" pitchFamily="18" charset="0"/>
              </a:rPr>
            </a:br>
            <a:br>
              <a:rPr lang="en-US" sz="1050" dirty="0">
                <a:latin typeface="Times New Roman" panose="02020603050405020304" pitchFamily="18" charset="0"/>
                <a:cs typeface="Times New Roman" panose="02020603050405020304" pitchFamily="18" charset="0"/>
              </a:rPr>
            </a:br>
            <a:endParaRPr lang="en-IN" dirty="0"/>
          </a:p>
        </p:txBody>
      </p:sp>
    </p:spTree>
    <p:extLst>
      <p:ext uri="{BB962C8B-B14F-4D97-AF65-F5344CB8AC3E}">
        <p14:creationId xmlns:p14="http://schemas.microsoft.com/office/powerpoint/2010/main" val="3218564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EEB5-4A07-4273-879D-B22F1F9FBFA9}"/>
              </a:ext>
            </a:extLst>
          </p:cNvPr>
          <p:cNvSpPr>
            <a:spLocks noGrp="1"/>
          </p:cNvSpPr>
          <p:nvPr>
            <p:ph type="title"/>
          </p:nvPr>
        </p:nvSpPr>
        <p:spPr/>
        <p:txBody>
          <a:bodyPr/>
          <a:lstStyle/>
          <a:p>
            <a:r>
              <a:rPr lang="en-GB" b="1" i="0" dirty="0">
                <a:solidFill>
                  <a:schemeClr val="accent2"/>
                </a:solidFill>
                <a:effectLst/>
                <a:latin typeface="Georgia" panose="02040502050405020303" pitchFamily="18" charset="0"/>
              </a:rPr>
              <a:t>Where Can I Buy a Raspberry Pi</a:t>
            </a:r>
            <a:br>
              <a:rPr lang="en-GB" b="0" i="0" dirty="0">
                <a:solidFill>
                  <a:srgbClr val="444444"/>
                </a:solidFill>
                <a:effectLst/>
                <a:latin typeface="Georgia" panose="02040502050405020303" pitchFamily="18" charset="0"/>
              </a:rPr>
            </a:br>
            <a:endParaRPr lang="en-IN" dirty="0"/>
          </a:p>
        </p:txBody>
      </p:sp>
      <p:sp>
        <p:nvSpPr>
          <p:cNvPr id="3" name="Content Placeholder 2">
            <a:extLst>
              <a:ext uri="{FF2B5EF4-FFF2-40B4-BE49-F238E27FC236}">
                <a16:creationId xmlns:a16="http://schemas.microsoft.com/office/drawing/2014/main" id="{58596B19-78D4-44C6-B9C2-401C67A7F797}"/>
              </a:ext>
            </a:extLst>
          </p:cNvPr>
          <p:cNvSpPr>
            <a:spLocks noGrp="1"/>
          </p:cNvSpPr>
          <p:nvPr>
            <p:ph idx="1"/>
          </p:nvPr>
        </p:nvSpPr>
        <p:spPr>
          <a:xfrm>
            <a:off x="561975" y="1285875"/>
            <a:ext cx="10791825" cy="4891088"/>
          </a:xfrm>
        </p:spPr>
        <p:txBody>
          <a:bodyPr/>
          <a:lstStyle/>
          <a:p>
            <a:r>
              <a:rPr lang="en-GB" b="0" i="0" dirty="0">
                <a:solidFill>
                  <a:srgbClr val="444444"/>
                </a:solidFill>
                <a:effectLst/>
                <a:latin typeface="Georgia" panose="02040502050405020303" pitchFamily="18" charset="0"/>
              </a:rPr>
              <a:t>IoT Raspberry Pi can be brought through three official partners, but there are also third-party sellers in the market like Amazon, eBay, or other retail stores. Here are the official stores:</a:t>
            </a:r>
          </a:p>
          <a:p>
            <a:pPr marL="0" indent="0">
              <a:buNone/>
            </a:pPr>
            <a:br>
              <a:rPr lang="en-GB" dirty="0"/>
            </a:br>
            <a:r>
              <a:rPr lang="en-GB" dirty="0"/>
              <a:t>		</a:t>
            </a:r>
            <a:r>
              <a:rPr lang="en-GB" b="0" i="0" dirty="0">
                <a:solidFill>
                  <a:srgbClr val="444444"/>
                </a:solidFill>
                <a:effectLst/>
                <a:latin typeface="Georgia" panose="02040502050405020303" pitchFamily="18" charset="0"/>
              </a:rPr>
              <a:t>RS online</a:t>
            </a:r>
          </a:p>
          <a:p>
            <a:pPr marL="0" indent="0">
              <a:buNone/>
            </a:pPr>
            <a:br>
              <a:rPr lang="en-GB" dirty="0"/>
            </a:br>
            <a:r>
              <a:rPr lang="en-GB" dirty="0"/>
              <a:t>		</a:t>
            </a:r>
            <a:r>
              <a:rPr lang="en-GB" b="0" i="0" dirty="0">
                <a:solidFill>
                  <a:srgbClr val="444444"/>
                </a:solidFill>
                <a:effectLst/>
                <a:latin typeface="Georgia" panose="02040502050405020303" pitchFamily="18" charset="0"/>
              </a:rPr>
              <a:t>Element 14</a:t>
            </a:r>
          </a:p>
          <a:p>
            <a:pPr marL="0" indent="0">
              <a:buNone/>
            </a:pPr>
            <a:br>
              <a:rPr lang="en-GB" dirty="0"/>
            </a:br>
            <a:r>
              <a:rPr lang="en-GB" dirty="0"/>
              <a:t>		</a:t>
            </a:r>
            <a:r>
              <a:rPr lang="en-GB" b="0" i="0" dirty="0">
                <a:solidFill>
                  <a:srgbClr val="444444"/>
                </a:solidFill>
                <a:effectLst/>
                <a:latin typeface="Georgia" panose="02040502050405020303" pitchFamily="18" charset="0"/>
              </a:rPr>
              <a:t>Think Allied </a:t>
            </a:r>
            <a:endParaRPr lang="en-IN" dirty="0"/>
          </a:p>
        </p:txBody>
      </p:sp>
    </p:spTree>
    <p:extLst>
      <p:ext uri="{BB962C8B-B14F-4D97-AF65-F5344CB8AC3E}">
        <p14:creationId xmlns:p14="http://schemas.microsoft.com/office/powerpoint/2010/main" val="4440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latin typeface="Times New Roman" panose="02020603050405020304" pitchFamily="18" charset="0"/>
                <a:cs typeface="Times New Roman" panose="02020603050405020304" pitchFamily="18" charset="0"/>
              </a:rPr>
              <a:t>Raspberry Pi Models</a:t>
            </a:r>
            <a:endParaRPr lang="en-US" b="1" dirty="0">
              <a:solidFill>
                <a:schemeClr val="accent2"/>
              </a:solidFill>
            </a:endParaRPr>
          </a:p>
        </p:txBody>
      </p:sp>
      <p:pic>
        <p:nvPicPr>
          <p:cNvPr id="5" name="Picture 4"/>
          <p:cNvPicPr>
            <a:picLocks noChangeAspect="1"/>
          </p:cNvPicPr>
          <p:nvPr/>
        </p:nvPicPr>
        <p:blipFill>
          <a:blip r:embed="rId2"/>
          <a:stretch>
            <a:fillRect/>
          </a:stretch>
        </p:blipFill>
        <p:spPr>
          <a:xfrm>
            <a:off x="838200" y="1836931"/>
            <a:ext cx="2466975" cy="1684237"/>
          </a:xfrm>
          <a:prstGeom prst="rect">
            <a:avLst/>
          </a:prstGeom>
        </p:spPr>
      </p:pic>
      <p:pic>
        <p:nvPicPr>
          <p:cNvPr id="2054" name="Picture 6" descr="Raspberry Pi Ze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9355" y="1836931"/>
            <a:ext cx="2705010" cy="13255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4519979" y="4210337"/>
            <a:ext cx="2864256" cy="1899126"/>
          </a:xfrm>
          <a:prstGeom prst="rect">
            <a:avLst/>
          </a:prstGeom>
        </p:spPr>
      </p:pic>
      <p:pic>
        <p:nvPicPr>
          <p:cNvPr id="2066" name="Picture 18" descr="Image result for Raspberry Pi 2 Model 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40792" y="1690688"/>
            <a:ext cx="2526732" cy="1684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67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additive="base">
                                        <p:cTn id="19" dur="500" fill="hold"/>
                                        <p:tgtEl>
                                          <p:spTgt spid="2054"/>
                                        </p:tgtEl>
                                        <p:attrNameLst>
                                          <p:attrName>ppt_x</p:attrName>
                                        </p:attrNameLst>
                                      </p:cBhvr>
                                      <p:tavLst>
                                        <p:tav tm="0">
                                          <p:val>
                                            <p:strVal val="#ppt_x"/>
                                          </p:val>
                                        </p:tav>
                                        <p:tav tm="100000">
                                          <p:val>
                                            <p:strVal val="#ppt_x"/>
                                          </p:val>
                                        </p:tav>
                                      </p:tavLst>
                                    </p:anim>
                                    <p:anim calcmode="lin" valueType="num">
                                      <p:cBhvr additive="base">
                                        <p:cTn id="20"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66"/>
                                        </p:tgtEl>
                                        <p:attrNameLst>
                                          <p:attrName>style.visibility</p:attrName>
                                        </p:attrNameLst>
                                      </p:cBhvr>
                                      <p:to>
                                        <p:strVal val="visible"/>
                                      </p:to>
                                    </p:set>
                                    <p:anim calcmode="lin" valueType="num">
                                      <p:cBhvr additive="base">
                                        <p:cTn id="25" dur="500" fill="hold"/>
                                        <p:tgtEl>
                                          <p:spTgt spid="2066"/>
                                        </p:tgtEl>
                                        <p:attrNameLst>
                                          <p:attrName>ppt_x</p:attrName>
                                        </p:attrNameLst>
                                      </p:cBhvr>
                                      <p:tavLst>
                                        <p:tav tm="0">
                                          <p:val>
                                            <p:strVal val="#ppt_x"/>
                                          </p:val>
                                        </p:tav>
                                        <p:tav tm="100000">
                                          <p:val>
                                            <p:strVal val="#ppt_x"/>
                                          </p:val>
                                        </p:tav>
                                      </p:tavLst>
                                    </p:anim>
                                    <p:anim calcmode="lin" valueType="num">
                                      <p:cBhvr additive="base">
                                        <p:cTn id="26" dur="500" fill="hold"/>
                                        <p:tgtEl>
                                          <p:spTgt spid="206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t="-11000" b="-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latin typeface="Times New Roman" panose="02020603050405020304" pitchFamily="18" charset="0"/>
                <a:cs typeface="Times New Roman" panose="02020603050405020304" pitchFamily="18" charset="0"/>
              </a:rPr>
              <a:t>Raspberry Pi 3 Model B</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854" y="1307417"/>
            <a:ext cx="5330496" cy="5446673"/>
          </a:xfrm>
        </p:spPr>
      </p:pic>
    </p:spTree>
    <p:extLst>
      <p:ext uri="{BB962C8B-B14F-4D97-AF65-F5344CB8AC3E}">
        <p14:creationId xmlns:p14="http://schemas.microsoft.com/office/powerpoint/2010/main" val="9203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t="-11000" b="-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latin typeface="Times New Roman" panose="02020603050405020304" pitchFamily="18" charset="0"/>
                <a:cs typeface="Times New Roman" panose="02020603050405020304" pitchFamily="18" charset="0"/>
              </a:rPr>
              <a:t>Raspberry Pi 3 Model B</a:t>
            </a:r>
            <a:endParaRPr lang="en-US" b="1" dirty="0">
              <a:solidFill>
                <a:schemeClr val="accent2"/>
              </a:solidFill>
            </a:endParaRPr>
          </a:p>
        </p:txBody>
      </p:sp>
      <p:sp>
        <p:nvSpPr>
          <p:cNvPr id="6" name="Content Placeholder 5"/>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BCM43438 </a:t>
            </a:r>
            <a:r>
              <a:rPr lang="en-US" dirty="0" err="1">
                <a:latin typeface="Times New Roman" panose="02020603050405020304" pitchFamily="18" charset="0"/>
                <a:cs typeface="Times New Roman" panose="02020603050405020304" pitchFamily="18" charset="0"/>
              </a:rPr>
              <a:t>WiFi</a:t>
            </a:r>
            <a:r>
              <a:rPr lang="en-US" dirty="0">
                <a:latin typeface="Times New Roman" panose="02020603050405020304" pitchFamily="18" charset="0"/>
                <a:cs typeface="Times New Roman" panose="02020603050405020304" pitchFamily="18" charset="0"/>
              </a:rPr>
              <a:t>/BT chip</a:t>
            </a:r>
          </a:p>
          <a:p>
            <a:endParaRPr lang="en-US"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4970877" y="1873250"/>
            <a:ext cx="6667500" cy="4438650"/>
          </a:xfrm>
          <a:prstGeom prst="rect">
            <a:avLst/>
          </a:prstGeom>
        </p:spPr>
      </p:pic>
    </p:spTree>
    <p:extLst>
      <p:ext uri="{BB962C8B-B14F-4D97-AF65-F5344CB8AC3E}">
        <p14:creationId xmlns:p14="http://schemas.microsoft.com/office/powerpoint/2010/main" val="20866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t="-11000" b="-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latin typeface="Times New Roman" panose="02020603050405020304" pitchFamily="18" charset="0"/>
                <a:cs typeface="Times New Roman" panose="02020603050405020304" pitchFamily="18" charset="0"/>
              </a:rPr>
              <a:t>Specifications</a:t>
            </a:r>
          </a:p>
        </p:txBody>
      </p:sp>
      <p:sp>
        <p:nvSpPr>
          <p:cNvPr id="3" name="Content Placeholder 2"/>
          <p:cNvSpPr>
            <a:spLocks noGrp="1"/>
          </p:cNvSpPr>
          <p:nvPr>
            <p:ph idx="1"/>
          </p:nvPr>
        </p:nvSpPr>
        <p:spPr>
          <a:xfrm>
            <a:off x="838200" y="1519311"/>
            <a:ext cx="10515600" cy="4657652"/>
          </a:xfrm>
        </p:spPr>
        <p:txBody>
          <a:bodyPr>
            <a:normAutofit lnSpcReduction="10000"/>
          </a:bodyPr>
          <a:lstStyle/>
          <a:p>
            <a:r>
              <a:rPr lang="en-US" dirty="0" err="1">
                <a:latin typeface="Times New Roman" panose="02020603050405020304" pitchFamily="18" charset="0"/>
                <a:cs typeface="Times New Roman" panose="02020603050405020304" pitchFamily="18" charset="0"/>
              </a:rPr>
              <a:t>SoC</a:t>
            </a:r>
            <a:r>
              <a:rPr lang="en-US" dirty="0">
                <a:latin typeface="Times New Roman" panose="02020603050405020304" pitchFamily="18" charset="0"/>
                <a:cs typeface="Times New Roman" panose="02020603050405020304" pitchFamily="18" charset="0"/>
              </a:rPr>
              <a:t>: Broadcom BCM2837</a:t>
            </a:r>
          </a:p>
          <a:p>
            <a:r>
              <a:rPr lang="en-US" dirty="0">
                <a:latin typeface="Times New Roman" panose="02020603050405020304" pitchFamily="18" charset="0"/>
                <a:cs typeface="Times New Roman" panose="02020603050405020304" pitchFamily="18" charset="0"/>
              </a:rPr>
              <a:t>CPU: 4× ARM Cortex-A53, 1.2GHz</a:t>
            </a:r>
          </a:p>
          <a:p>
            <a:r>
              <a:rPr lang="en-US" dirty="0">
                <a:latin typeface="Times New Roman" panose="02020603050405020304" pitchFamily="18" charset="0"/>
                <a:cs typeface="Times New Roman" panose="02020603050405020304" pitchFamily="18" charset="0"/>
              </a:rPr>
              <a:t>GPU: Broadcom Video Core IV</a:t>
            </a:r>
          </a:p>
          <a:p>
            <a:r>
              <a:rPr lang="en-US" dirty="0">
                <a:latin typeface="Times New Roman" panose="02020603050405020304" pitchFamily="18" charset="0"/>
                <a:cs typeface="Times New Roman" panose="02020603050405020304" pitchFamily="18" charset="0"/>
              </a:rPr>
              <a:t>RAM: 1GB LPDDR2 (900 MHz)</a:t>
            </a:r>
          </a:p>
          <a:p>
            <a:r>
              <a:rPr lang="en-US" dirty="0">
                <a:latin typeface="Times New Roman" panose="02020603050405020304" pitchFamily="18" charset="0"/>
                <a:cs typeface="Times New Roman" panose="02020603050405020304" pitchFamily="18" charset="0"/>
              </a:rPr>
              <a:t>Networking: 10/100 Ethernet, 2.4GHz 802.11n wireless</a:t>
            </a:r>
          </a:p>
          <a:p>
            <a:r>
              <a:rPr lang="en-US" dirty="0">
                <a:latin typeface="Times New Roman" panose="02020603050405020304" pitchFamily="18" charset="0"/>
                <a:cs typeface="Times New Roman" panose="02020603050405020304" pitchFamily="18" charset="0"/>
              </a:rPr>
              <a:t>Bluetooth: Bluetooth 4.1 Classic, Bluetooth Low Energy</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Storage: </a:t>
            </a:r>
            <a:r>
              <a:rPr lang="en-US" dirty="0" err="1">
                <a:latin typeface="Times New Roman" panose="02020603050405020304" pitchFamily="18" charset="0"/>
                <a:cs typeface="Times New Roman" panose="02020603050405020304" pitchFamily="18" charset="0"/>
              </a:rPr>
              <a:t>microSD</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GPIO: 40-pin header</a:t>
            </a:r>
          </a:p>
          <a:p>
            <a:r>
              <a:rPr lang="en-US" dirty="0">
                <a:latin typeface="Times New Roman" panose="02020603050405020304" pitchFamily="18" charset="0"/>
                <a:cs typeface="Times New Roman" panose="02020603050405020304" pitchFamily="18" charset="0"/>
              </a:rPr>
              <a:t>Ports: HDMI, 3.5mm analogue audio-video jack, 4× USB 2.0, Ethernet, Camera Serial Interface (CSI), Display Serial Interface (DSI)</a:t>
            </a:r>
          </a:p>
        </p:txBody>
      </p:sp>
    </p:spTree>
    <p:extLst>
      <p:ext uri="{BB962C8B-B14F-4D97-AF65-F5344CB8AC3E}">
        <p14:creationId xmlns:p14="http://schemas.microsoft.com/office/powerpoint/2010/main" val="388533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1000" b="-1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solidFill>
                  <a:schemeClr val="accent2"/>
                </a:solidFill>
                <a:latin typeface="Times New Roman" panose="02020603050405020304" pitchFamily="18" charset="0"/>
                <a:cs typeface="Times New Roman" panose="02020603050405020304" pitchFamily="18" charset="0"/>
              </a:rPr>
              <a:t>Raspberry Pi Networking</a:t>
            </a:r>
          </a:p>
        </p:txBody>
      </p:sp>
    </p:spTree>
    <p:extLst>
      <p:ext uri="{BB962C8B-B14F-4D97-AF65-F5344CB8AC3E}">
        <p14:creationId xmlns:p14="http://schemas.microsoft.com/office/powerpoint/2010/main" val="407540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1000" b="-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latin typeface="Times New Roman" panose="02020603050405020304" pitchFamily="18" charset="0"/>
                <a:cs typeface="Times New Roman" panose="02020603050405020304" pitchFamily="18" charset="0"/>
              </a:rPr>
              <a:t>Raspberry Pi Networking-Via Ethernet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7256" y="1690688"/>
            <a:ext cx="4098962" cy="3357404"/>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1828" y="1690688"/>
            <a:ext cx="6502916" cy="3657600"/>
          </a:xfrm>
          <a:prstGeom prst="rect">
            <a:avLst/>
          </a:prstGeom>
        </p:spPr>
      </p:pic>
    </p:spTree>
    <p:extLst>
      <p:ext uri="{BB962C8B-B14F-4D97-AF65-F5344CB8AC3E}">
        <p14:creationId xmlns:p14="http://schemas.microsoft.com/office/powerpoint/2010/main" val="293009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1000" b="-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latin typeface="Times New Roman" panose="02020603050405020304" pitchFamily="18" charset="0"/>
                <a:cs typeface="Times New Roman" panose="02020603050405020304" pitchFamily="18" charset="0"/>
              </a:rPr>
              <a:t>Raspberry Pi Networking-Via </a:t>
            </a:r>
            <a:r>
              <a:rPr lang="en-US" b="1" dirty="0" err="1">
                <a:solidFill>
                  <a:schemeClr val="accent2"/>
                </a:solidFill>
                <a:latin typeface="Times New Roman" panose="02020603050405020304" pitchFamily="18" charset="0"/>
                <a:cs typeface="Times New Roman" panose="02020603050405020304" pitchFamily="18" charset="0"/>
              </a:rPr>
              <a:t>WiFi</a:t>
            </a:r>
            <a:endParaRPr lang="en-US"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blipFill>
            <a:blip r:embed="rId3">
              <a:alphaModFix amt="22000"/>
            </a:blip>
            <a:tile tx="0" ty="0" sx="100000" sy="100000" flip="none" algn="tl"/>
          </a:blipFill>
        </p:spPr>
        <p:txBody>
          <a:bodyPr/>
          <a:lstStyle/>
          <a:p>
            <a:r>
              <a:rPr lang="en-US" dirty="0">
                <a:latin typeface="Times New Roman" panose="02020603050405020304" pitchFamily="18" charset="0"/>
                <a:cs typeface="Times New Roman" panose="02020603050405020304" pitchFamily="18" charset="0"/>
              </a:rPr>
              <a:t>Raspberry Pi-3 Built in </a:t>
            </a:r>
            <a:r>
              <a:rPr lang="en-US" dirty="0" err="1">
                <a:latin typeface="Times New Roman" panose="02020603050405020304" pitchFamily="18" charset="0"/>
                <a:cs typeface="Times New Roman" panose="02020603050405020304" pitchFamily="18" charset="0"/>
              </a:rPr>
              <a:t>WiFi</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9567" y="2519363"/>
            <a:ext cx="5868692" cy="3657600"/>
          </a:xfrm>
          <a:prstGeom prst="rect">
            <a:avLst/>
          </a:prstGeom>
        </p:spPr>
      </p:pic>
    </p:spTree>
    <p:extLst>
      <p:ext uri="{BB962C8B-B14F-4D97-AF65-F5344CB8AC3E}">
        <p14:creationId xmlns:p14="http://schemas.microsoft.com/office/powerpoint/2010/main" val="341741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 calcmode="lin" valueType="num">
                                      <p:cBhvr additive="base">
                                        <p:cTn id="13"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11000" b="-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7178797" cy="963637"/>
          </a:xfrm>
        </p:spPr>
        <p:txBody>
          <a:bodyPr/>
          <a:lstStyle/>
          <a:p>
            <a:r>
              <a:rPr lang="en-US" b="1" dirty="0">
                <a:solidFill>
                  <a:schemeClr val="accent2"/>
                </a:solidFill>
                <a:latin typeface="Times New Roman" panose="02020603050405020304" pitchFamily="18" charset="0"/>
                <a:cs typeface="Times New Roman" panose="02020603050405020304" pitchFamily="18" charset="0"/>
              </a:rPr>
              <a:t>DSI(Display Serial Interface) Port</a:t>
            </a:r>
            <a:endParaRPr lang="en-US" b="1" dirty="0">
              <a:solidFill>
                <a:schemeClr val="accent2"/>
              </a:solidFill>
            </a:endParaRPr>
          </a:p>
        </p:txBody>
      </p:sp>
      <p:pic>
        <p:nvPicPr>
          <p:cNvPr id="5" name="Content Placeholder 4"/>
          <p:cNvPicPr>
            <a:picLocks noGrp="1" noChangeAspect="1"/>
          </p:cNvPicPr>
          <p:nvPr>
            <p:ph idx="1"/>
          </p:nvPr>
        </p:nvPicPr>
        <p:blipFill>
          <a:blip r:embed="rId3"/>
          <a:stretch>
            <a:fillRect/>
          </a:stretch>
        </p:blipFill>
        <p:spPr>
          <a:xfrm>
            <a:off x="6364288" y="1519237"/>
            <a:ext cx="3810000" cy="3810000"/>
          </a:xfrm>
          <a:prstGeom prst="rect">
            <a:avLst/>
          </a:prstGeom>
        </p:spPr>
      </p:pic>
      <p:sp>
        <p:nvSpPr>
          <p:cNvPr id="4" name="Text Placeholder 3"/>
          <p:cNvSpPr>
            <a:spLocks noGrp="1"/>
          </p:cNvSpPr>
          <p:nvPr>
            <p:ph type="body" sz="half" idx="2"/>
          </p:nvPr>
        </p:nvSpPr>
        <p:spPr>
          <a:xfrm>
            <a:off x="839788" y="1941342"/>
            <a:ext cx="5440094" cy="3927646"/>
          </a:xfrm>
        </p:spPr>
        <p:txBody>
          <a:bodyPr>
            <a:normAutofit/>
          </a:bodyPr>
          <a:lstStyle/>
          <a:p>
            <a:r>
              <a:rPr lang="en-US" sz="2400" dirty="0">
                <a:latin typeface="Times New Roman" panose="02020603050405020304" pitchFamily="18" charset="0"/>
                <a:cs typeface="Times New Roman" panose="02020603050405020304" pitchFamily="18" charset="0"/>
              </a:rPr>
              <a:t>The Raspberry Pi connector S2 is a display serial interface (DSI) for connecting a liquid crystal display (LCD) panel using a 15-pin ribbon cable. </a:t>
            </a:r>
          </a:p>
          <a:p>
            <a:r>
              <a:rPr lang="en-US" sz="2400" dirty="0">
                <a:latin typeface="Times New Roman" panose="02020603050405020304" pitchFamily="18" charset="0"/>
                <a:cs typeface="Times New Roman" panose="02020603050405020304" pitchFamily="18" charset="0"/>
              </a:rPr>
              <a:t>The mobile industry processor interface (MIPI) inside the Broadcom BCM2837 IC feeds graphics data directly to the display panel through this connector</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698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11000" b="-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6517615" cy="1244991"/>
          </a:xfrm>
        </p:spPr>
        <p:txBody>
          <a:bodyPr/>
          <a:lstStyle/>
          <a:p>
            <a:r>
              <a:rPr lang="en-US" b="1" dirty="0">
                <a:solidFill>
                  <a:schemeClr val="accent2"/>
                </a:solidFill>
                <a:latin typeface="Times New Roman" panose="02020603050405020304" pitchFamily="18" charset="0"/>
                <a:cs typeface="Times New Roman" panose="02020603050405020304" pitchFamily="18" charset="0"/>
              </a:rPr>
              <a:t>CSI(Camera Serial Interface) Port</a:t>
            </a:r>
          </a:p>
        </p:txBody>
      </p:sp>
      <p:pic>
        <p:nvPicPr>
          <p:cNvPr id="6" name="Content Placeholder 5"/>
          <p:cNvPicPr>
            <a:picLocks noGrp="1" noChangeAspect="1"/>
          </p:cNvPicPr>
          <p:nvPr>
            <p:ph idx="1"/>
          </p:nvPr>
        </p:nvPicPr>
        <p:blipFill>
          <a:blip r:embed="rId3"/>
          <a:stretch>
            <a:fillRect/>
          </a:stretch>
        </p:blipFill>
        <p:spPr>
          <a:xfrm>
            <a:off x="6483496" y="1547592"/>
            <a:ext cx="4371278" cy="3657600"/>
          </a:xfrm>
          <a:prstGeom prst="rect">
            <a:avLst/>
          </a:prstGeom>
        </p:spPr>
      </p:pic>
      <p:sp>
        <p:nvSpPr>
          <p:cNvPr id="4" name="Text Placeholder 3"/>
          <p:cNvSpPr>
            <a:spLocks noGrp="1"/>
          </p:cNvSpPr>
          <p:nvPr>
            <p:ph type="body" sz="half" idx="2"/>
          </p:nvPr>
        </p:nvSpPr>
        <p:spPr>
          <a:xfrm>
            <a:off x="839788" y="2057400"/>
            <a:ext cx="5223387" cy="3811588"/>
          </a:xfrm>
        </p:spPr>
        <p:txBody>
          <a:bodyPr>
            <a:normAutofit/>
          </a:bodyPr>
          <a:lstStyle/>
          <a:p>
            <a:r>
              <a:rPr lang="en-US" sz="2400" dirty="0">
                <a:latin typeface="Times New Roman" panose="02020603050405020304" pitchFamily="18" charset="0"/>
                <a:cs typeface="Times New Roman" panose="02020603050405020304" pitchFamily="18" charset="0"/>
              </a:rPr>
              <a:t>The Raspberry Pi has a Mobile Industry Processor Interface (MIPI) Camera Serial Interface Type 2 (CSI-2), which facilitates the connection of a small camera to the main Broadcom BCM2835 processor</a:t>
            </a:r>
          </a:p>
        </p:txBody>
      </p:sp>
    </p:spTree>
    <p:extLst>
      <p:ext uri="{BB962C8B-B14F-4D97-AF65-F5344CB8AC3E}">
        <p14:creationId xmlns:p14="http://schemas.microsoft.com/office/powerpoint/2010/main" val="260761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oT Raspberry Pi">
            <a:extLst>
              <a:ext uri="{FF2B5EF4-FFF2-40B4-BE49-F238E27FC236}">
                <a16:creationId xmlns:a16="http://schemas.microsoft.com/office/drawing/2014/main" id="{F9E0EBB4-AEC0-4F80-B649-A3B2F701AC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4110" y="800877"/>
            <a:ext cx="10043779" cy="5256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4000"/>
            <a:lum/>
          </a:blip>
          <a:srcRect/>
          <a:stretch>
            <a:fillRect t="-11000" b="-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rPr>
              <a:t>GPIO Pins</a:t>
            </a:r>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16919" y="1230923"/>
            <a:ext cx="9198864" cy="5486400"/>
          </a:xfrm>
        </p:spPr>
      </p:pic>
    </p:spTree>
    <p:extLst>
      <p:ext uri="{BB962C8B-B14F-4D97-AF65-F5344CB8AC3E}">
        <p14:creationId xmlns:p14="http://schemas.microsoft.com/office/powerpoint/2010/main" val="327849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1000" b="-1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774388"/>
          </a:xfrm>
        </p:spPr>
        <p:txBody>
          <a:bodyPr>
            <a:normAutofit/>
          </a:bodyPr>
          <a:lstStyle/>
          <a:p>
            <a:r>
              <a:rPr lang="en-US" dirty="0">
                <a:latin typeface="Times New Roman" panose="02020603050405020304" pitchFamily="18" charset="0"/>
                <a:cs typeface="Times New Roman" panose="02020603050405020304" pitchFamily="18" charset="0"/>
              </a:rPr>
              <a:t> </a:t>
            </a:r>
            <a:r>
              <a:rPr lang="en-US" b="1" dirty="0">
                <a:solidFill>
                  <a:schemeClr val="accent2"/>
                </a:solidFill>
                <a:latin typeface="Times New Roman" panose="02020603050405020304" pitchFamily="18" charset="0"/>
                <a:cs typeface="Times New Roman" panose="02020603050405020304" pitchFamily="18" charset="0"/>
              </a:rPr>
              <a:t>Equipment Needed to set up Raspberry Pi</a:t>
            </a:r>
          </a:p>
        </p:txBody>
      </p:sp>
    </p:spTree>
    <p:extLst>
      <p:ext uri="{BB962C8B-B14F-4D97-AF65-F5344CB8AC3E}">
        <p14:creationId xmlns:p14="http://schemas.microsoft.com/office/powerpoint/2010/main" val="352213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1000" b="-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07975"/>
            <a:ext cx="10515600" cy="1325563"/>
          </a:xfrm>
        </p:spPr>
        <p:txBody>
          <a:bodyPr/>
          <a:lstStyle/>
          <a:p>
            <a:r>
              <a:rPr lang="en-US" b="1" dirty="0">
                <a:solidFill>
                  <a:schemeClr val="accent2"/>
                </a:solidFill>
                <a:latin typeface="Times New Roman" panose="02020603050405020304" pitchFamily="18" charset="0"/>
                <a:cs typeface="Times New Roman" panose="02020603050405020304" pitchFamily="18" charset="0"/>
              </a:rPr>
              <a:t>Equipment Needed..</a:t>
            </a:r>
          </a:p>
        </p:txBody>
      </p:sp>
      <p:sp>
        <p:nvSpPr>
          <p:cNvPr id="5" name="Content Placeholder 4"/>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A Monitor with VGA/HDMI cable</a:t>
            </a:r>
          </a:p>
          <a:p>
            <a:r>
              <a:rPr lang="en-US" dirty="0">
                <a:latin typeface="Times New Roman" panose="02020603050405020304" pitchFamily="18" charset="0"/>
                <a:cs typeface="Times New Roman" panose="02020603050405020304" pitchFamily="18" charset="0"/>
              </a:rPr>
              <a:t>Power supply </a:t>
            </a:r>
          </a:p>
          <a:p>
            <a:r>
              <a:rPr lang="en-US" dirty="0">
                <a:latin typeface="Times New Roman" panose="02020603050405020304" pitchFamily="18" charset="0"/>
                <a:cs typeface="Times New Roman" panose="02020603050405020304" pitchFamily="18" charset="0"/>
              </a:rPr>
              <a:t>USB Keyboard and Mouse</a:t>
            </a:r>
          </a:p>
          <a:p>
            <a:r>
              <a:rPr lang="en-US" dirty="0">
                <a:latin typeface="Times New Roman" panose="02020603050405020304" pitchFamily="18" charset="0"/>
                <a:cs typeface="Times New Roman" panose="02020603050405020304" pitchFamily="18" charset="0"/>
              </a:rPr>
              <a:t>SD Card</a:t>
            </a:r>
          </a:p>
          <a:p>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125" y="2519363"/>
            <a:ext cx="6451875" cy="3657600"/>
          </a:xfrm>
          <a:prstGeom prst="rect">
            <a:avLst/>
          </a:prstGeom>
        </p:spPr>
      </p:pic>
    </p:spTree>
    <p:extLst>
      <p:ext uri="{BB962C8B-B14F-4D97-AF65-F5344CB8AC3E}">
        <p14:creationId xmlns:p14="http://schemas.microsoft.com/office/powerpoint/2010/main" val="380299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additive="base">
                                        <p:cTn id="3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latin typeface="Times New Roman" panose="02020603050405020304" pitchFamily="18" charset="0"/>
                <a:cs typeface="Times New Roman" panose="02020603050405020304" pitchFamily="18" charset="0"/>
              </a:rPr>
              <a:t>Setup..</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2145" y="1825625"/>
            <a:ext cx="6342628" cy="4351338"/>
          </a:xfrm>
        </p:spPr>
      </p:pic>
    </p:spTree>
    <p:extLst>
      <p:ext uri="{BB962C8B-B14F-4D97-AF65-F5344CB8AC3E}">
        <p14:creationId xmlns:p14="http://schemas.microsoft.com/office/powerpoint/2010/main" val="259410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1000" b="-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latin typeface="Times New Roman" panose="02020603050405020304" pitchFamily="18" charset="0"/>
                <a:cs typeface="Times New Roman" panose="02020603050405020304" pitchFamily="18" charset="0"/>
              </a:rPr>
              <a:t>Hardware Setup..</a:t>
            </a:r>
            <a:endParaRPr lang="en-US" b="1" dirty="0">
              <a:solidFill>
                <a:schemeClr val="accent2"/>
              </a:solidFill>
            </a:endParaRPr>
          </a:p>
        </p:txBody>
      </p:sp>
      <p:pic>
        <p:nvPicPr>
          <p:cNvPr id="4" name="Content Placeholder 3"/>
          <p:cNvPicPr>
            <a:picLocks noGrp="1" noChangeAspect="1"/>
          </p:cNvPicPr>
          <p:nvPr>
            <p:ph idx="1"/>
          </p:nvPr>
        </p:nvPicPr>
        <p:blipFill>
          <a:blip r:embed="rId3"/>
          <a:stretch>
            <a:fillRect/>
          </a:stretch>
        </p:blipFill>
        <p:spPr>
          <a:xfrm>
            <a:off x="5090028" y="365125"/>
            <a:ext cx="6858000" cy="6733810"/>
          </a:xfrm>
          <a:prstGeom prst="rect">
            <a:avLst/>
          </a:prstGeom>
        </p:spPr>
      </p:pic>
    </p:spTree>
    <p:extLst>
      <p:ext uri="{BB962C8B-B14F-4D97-AF65-F5344CB8AC3E}">
        <p14:creationId xmlns:p14="http://schemas.microsoft.com/office/powerpoint/2010/main" val="284556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3000"/>
            <a:lum/>
          </a:blip>
          <a:srcRect/>
          <a:stretch>
            <a:fillRect t="-11000" b="-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latin typeface="Times New Roman" panose="02020603050405020304" pitchFamily="18" charset="0"/>
                <a:cs typeface="Times New Roman" panose="02020603050405020304" pitchFamily="18" charset="0"/>
              </a:rPr>
              <a:t>Software setup..</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Select the Operating System</a:t>
            </a:r>
          </a:p>
          <a:p>
            <a:r>
              <a:rPr lang="en-US" dirty="0">
                <a:latin typeface="Times New Roman" panose="02020603050405020304" pitchFamily="18" charset="0"/>
                <a:cs typeface="Times New Roman" panose="02020603050405020304" pitchFamily="18" charset="0"/>
              </a:rPr>
              <a:t>Download the Operating system</a:t>
            </a:r>
          </a:p>
          <a:p>
            <a:r>
              <a:rPr lang="en-US" dirty="0">
                <a:latin typeface="Times New Roman" panose="02020603050405020304" pitchFamily="18" charset="0"/>
                <a:cs typeface="Times New Roman" panose="02020603050405020304" pitchFamily="18" charset="0"/>
              </a:rPr>
              <a:t>Format SD card</a:t>
            </a:r>
          </a:p>
          <a:p>
            <a:r>
              <a:rPr lang="en-US" dirty="0">
                <a:latin typeface="Times New Roman" panose="02020603050405020304" pitchFamily="18" charset="0"/>
                <a:cs typeface="Times New Roman" panose="02020603050405020304" pitchFamily="18" charset="0"/>
              </a:rPr>
              <a:t>Burn(Flash) the SD card</a:t>
            </a:r>
          </a:p>
        </p:txBody>
      </p:sp>
    </p:spTree>
    <p:extLst>
      <p:ext uri="{BB962C8B-B14F-4D97-AF65-F5344CB8AC3E}">
        <p14:creationId xmlns:p14="http://schemas.microsoft.com/office/powerpoint/2010/main" val="332741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3000"/>
            <a:lum/>
          </a:blip>
          <a:srcRect/>
          <a:stretch>
            <a:fillRect t="-11000" b="-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latin typeface="Times New Roman" panose="02020603050405020304" pitchFamily="18" charset="0"/>
                <a:cs typeface="Times New Roman" panose="02020603050405020304" pitchFamily="18" charset="0"/>
              </a:rPr>
              <a:t>Operating system</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NOOBS</a:t>
            </a:r>
          </a:p>
          <a:p>
            <a:r>
              <a:rPr lang="en-US" dirty="0" err="1">
                <a:latin typeface="Times New Roman" panose="02020603050405020304" pitchFamily="18" charset="0"/>
                <a:cs typeface="Times New Roman" panose="02020603050405020304" pitchFamily="18" charset="0"/>
              </a:rPr>
              <a:t>Raspbian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Raspberry Pi Desktop</a:t>
            </a:r>
          </a:p>
          <a:p>
            <a:r>
              <a:rPr lang="en-US" dirty="0">
                <a:latin typeface="Times New Roman" panose="02020603050405020304" pitchFamily="18" charset="0"/>
                <a:cs typeface="Times New Roman" panose="02020603050405020304" pitchFamily="18" charset="0"/>
              </a:rPr>
              <a:t>Thirty Party operating system-Ubuntu Mate</a:t>
            </a:r>
          </a:p>
          <a:p>
            <a:pPr marL="0" indent="0">
              <a:buNone/>
            </a:pPr>
            <a:r>
              <a:rPr lang="en-US" dirty="0">
                <a:latin typeface="Times New Roman" panose="02020603050405020304" pitchFamily="18" charset="0"/>
                <a:cs typeface="Times New Roman" panose="02020603050405020304" pitchFamily="18" charset="0"/>
              </a:rPr>
              <a:t>                                                 -Windows </a:t>
            </a:r>
            <a:r>
              <a:rPr lang="en-US" dirty="0" err="1">
                <a:latin typeface="Times New Roman" panose="02020603050405020304" pitchFamily="18" charset="0"/>
                <a:cs typeface="Times New Roman" panose="02020603050405020304" pitchFamily="18" charset="0"/>
              </a:rPr>
              <a:t>IoT</a:t>
            </a:r>
            <a:r>
              <a:rPr lang="en-US" dirty="0">
                <a:latin typeface="Times New Roman" panose="02020603050405020304" pitchFamily="18" charset="0"/>
                <a:cs typeface="Times New Roman" panose="02020603050405020304" pitchFamily="18" charset="0"/>
              </a:rPr>
              <a:t> core</a:t>
            </a:r>
          </a:p>
          <a:p>
            <a:pPr marL="0" indent="0">
              <a:buNone/>
            </a:pPr>
            <a:r>
              <a:rPr lang="en-US" dirty="0">
                <a:latin typeface="Times New Roman" panose="02020603050405020304" pitchFamily="18" charset="0"/>
                <a:cs typeface="Times New Roman" panose="02020603050405020304" pitchFamily="18" charset="0"/>
              </a:rPr>
              <a:t>                                                 -PINET</a:t>
            </a:r>
          </a:p>
          <a:p>
            <a:pPr marL="3657600" lvl="8" indent="0">
              <a:buNone/>
            </a:pPr>
            <a:r>
              <a:rPr lang="en-US"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RISC OS</a:t>
            </a:r>
          </a:p>
          <a:p>
            <a:pPr lvl="1"/>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357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3000"/>
            <a:lum/>
          </a:blip>
          <a:srcRect/>
          <a:stretch>
            <a:fillRect t="-11000" b="-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latin typeface="Times New Roman" panose="02020603050405020304" pitchFamily="18" charset="0"/>
                <a:cs typeface="Times New Roman" panose="02020603050405020304" pitchFamily="18" charset="0"/>
              </a:rPr>
              <a:t>Format SD card…</a:t>
            </a:r>
          </a:p>
        </p:txBody>
      </p:sp>
      <p:sp>
        <p:nvSpPr>
          <p:cNvPr id="3" name="Content Placeholder 2"/>
          <p:cNvSpPr>
            <a:spLocks noGrp="1"/>
          </p:cNvSpPr>
          <p:nvPr>
            <p:ph idx="1"/>
          </p:nvPr>
        </p:nvSpPr>
        <p:spPr>
          <a:xfrm>
            <a:off x="838200" y="1593805"/>
            <a:ext cx="10515600" cy="4351338"/>
          </a:xfrm>
        </p:spPr>
        <p:txBody>
          <a:bodyPr/>
          <a:lstStyle/>
          <a:p>
            <a:r>
              <a:rPr lang="en-US" dirty="0"/>
              <a:t>Sdcard.org-&gt;Download SD card formatter</a:t>
            </a:r>
          </a:p>
          <a:p>
            <a:r>
              <a:rPr lang="en-US" dirty="0"/>
              <a:t>Install the software</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546" y="2765231"/>
            <a:ext cx="8087762" cy="3657600"/>
          </a:xfrm>
          <a:prstGeom prst="rect">
            <a:avLst/>
          </a:prstGeom>
        </p:spPr>
      </p:pic>
    </p:spTree>
    <p:extLst>
      <p:ext uri="{BB962C8B-B14F-4D97-AF65-F5344CB8AC3E}">
        <p14:creationId xmlns:p14="http://schemas.microsoft.com/office/powerpoint/2010/main" val="359659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3000"/>
            <a:lum/>
          </a:blip>
          <a:srcRect/>
          <a:stretch>
            <a:fillRect t="-11000" b="-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latin typeface="Times New Roman" panose="02020603050405020304" pitchFamily="18" charset="0"/>
                <a:cs typeface="Times New Roman" panose="02020603050405020304" pitchFamily="18" charset="0"/>
              </a:rPr>
              <a:t>RASPBIAN</a:t>
            </a:r>
          </a:p>
        </p:txBody>
      </p:sp>
      <p:sp>
        <p:nvSpPr>
          <p:cNvPr id="3" name="Content Placeholder 2"/>
          <p:cNvSpPr>
            <a:spLocks noGrp="1"/>
          </p:cNvSpPr>
          <p:nvPr>
            <p:ph idx="1"/>
          </p:nvPr>
        </p:nvSpPr>
        <p:spPr/>
        <p:txBody>
          <a:bodyPr>
            <a:normAutofit/>
          </a:bodyPr>
          <a:lstStyle/>
          <a:p>
            <a:r>
              <a:rPr lang="en-US" sz="2400" cap="all" dirty="0">
                <a:latin typeface="Times New Roman" panose="02020603050405020304" pitchFamily="18" charset="0"/>
                <a:cs typeface="Times New Roman" panose="02020603050405020304" pitchFamily="18" charset="0"/>
              </a:rPr>
              <a:t>RASPBIAN STRETCH WITH DESKTOP</a:t>
            </a:r>
          </a:p>
          <a:p>
            <a:r>
              <a:rPr lang="en-US" sz="2400" cap="all" dirty="0">
                <a:latin typeface="Times New Roman" panose="02020603050405020304" pitchFamily="18" charset="0"/>
                <a:cs typeface="Times New Roman" panose="02020603050405020304" pitchFamily="18" charset="0"/>
              </a:rPr>
              <a:t>RASPBIAN STRETCH LITE</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661243" y="548334"/>
            <a:ext cx="5035296" cy="3200400"/>
          </a:xfrm>
          <a:prstGeom prst="rect">
            <a:avLst/>
          </a:prstGeom>
        </p:spPr>
      </p:pic>
      <p:pic>
        <p:nvPicPr>
          <p:cNvPr id="6" name="Picture 5"/>
          <p:cNvPicPr>
            <a:picLocks noChangeAspect="1"/>
          </p:cNvPicPr>
          <p:nvPr/>
        </p:nvPicPr>
        <p:blipFill>
          <a:blip r:embed="rId4"/>
          <a:stretch>
            <a:fillRect/>
          </a:stretch>
        </p:blipFill>
        <p:spPr>
          <a:xfrm>
            <a:off x="838200" y="3720159"/>
            <a:ext cx="4486275" cy="2171700"/>
          </a:xfrm>
          <a:prstGeom prst="rect">
            <a:avLst/>
          </a:prstGeom>
        </p:spPr>
      </p:pic>
      <p:pic>
        <p:nvPicPr>
          <p:cNvPr id="7" name="Picture 6"/>
          <p:cNvPicPr>
            <a:picLocks noChangeAspect="1"/>
          </p:cNvPicPr>
          <p:nvPr/>
        </p:nvPicPr>
        <p:blipFill>
          <a:blip r:embed="rId5"/>
          <a:stretch>
            <a:fillRect/>
          </a:stretch>
        </p:blipFill>
        <p:spPr>
          <a:xfrm>
            <a:off x="6009952" y="3748734"/>
            <a:ext cx="4876800" cy="2114550"/>
          </a:xfrm>
          <a:prstGeom prst="rect">
            <a:avLst/>
          </a:prstGeom>
        </p:spPr>
      </p:pic>
    </p:spTree>
    <p:extLst>
      <p:ext uri="{BB962C8B-B14F-4D97-AF65-F5344CB8AC3E}">
        <p14:creationId xmlns:p14="http://schemas.microsoft.com/office/powerpoint/2010/main" val="75079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latin typeface="Times New Roman" panose="02020603050405020304" pitchFamily="18" charset="0"/>
                <a:cs typeface="Times New Roman" panose="02020603050405020304" pitchFamily="18" charset="0"/>
              </a:rPr>
              <a:t>BURN(FLASH) O.S</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ETCHER-Software(etcher.io)</a:t>
            </a:r>
          </a:p>
          <a:p>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130504" y="515877"/>
            <a:ext cx="5540071" cy="2743200"/>
          </a:xfrm>
          <a:prstGeom prst="rect">
            <a:avLst/>
          </a:prstGeom>
        </p:spPr>
      </p:pic>
      <p:pic>
        <p:nvPicPr>
          <p:cNvPr id="5" name="Picture 4"/>
          <p:cNvPicPr>
            <a:picLocks noChangeAspect="1"/>
          </p:cNvPicPr>
          <p:nvPr/>
        </p:nvPicPr>
        <p:blipFill>
          <a:blip r:embed="rId3"/>
          <a:stretch>
            <a:fillRect/>
          </a:stretch>
        </p:blipFill>
        <p:spPr>
          <a:xfrm>
            <a:off x="412652" y="3433763"/>
            <a:ext cx="5444289" cy="2743200"/>
          </a:xfrm>
          <a:prstGeom prst="rect">
            <a:avLst/>
          </a:prstGeom>
        </p:spPr>
      </p:pic>
      <p:pic>
        <p:nvPicPr>
          <p:cNvPr id="6" name="Picture 5"/>
          <p:cNvPicPr>
            <a:picLocks noChangeAspect="1"/>
          </p:cNvPicPr>
          <p:nvPr/>
        </p:nvPicPr>
        <p:blipFill>
          <a:blip r:embed="rId4"/>
          <a:stretch>
            <a:fillRect/>
          </a:stretch>
        </p:blipFill>
        <p:spPr>
          <a:xfrm>
            <a:off x="6299361" y="3575020"/>
            <a:ext cx="4612018" cy="2286000"/>
          </a:xfrm>
          <a:prstGeom prst="rect">
            <a:avLst/>
          </a:prstGeom>
        </p:spPr>
      </p:pic>
    </p:spTree>
    <p:extLst>
      <p:ext uri="{BB962C8B-B14F-4D97-AF65-F5344CB8AC3E}">
        <p14:creationId xmlns:p14="http://schemas.microsoft.com/office/powerpoint/2010/main" val="48125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4E002-BACD-441C-BE2E-D08A9539048C}"/>
              </a:ext>
            </a:extLst>
          </p:cNvPr>
          <p:cNvSpPr>
            <a:spLocks noGrp="1"/>
          </p:cNvSpPr>
          <p:nvPr>
            <p:ph type="title"/>
          </p:nvPr>
        </p:nvSpPr>
        <p:spPr>
          <a:xfrm>
            <a:off x="152400" y="169862"/>
            <a:ext cx="10515600" cy="1325563"/>
          </a:xfrm>
        </p:spPr>
        <p:txBody>
          <a:bodyPr/>
          <a:lstStyle/>
          <a:p>
            <a:pPr fontAlgn="base"/>
            <a:r>
              <a:rPr lang="en-GB" b="1" i="0" dirty="0">
                <a:solidFill>
                  <a:schemeClr val="accent2">
                    <a:lumMod val="75000"/>
                  </a:schemeClr>
                </a:solidFill>
                <a:effectLst/>
                <a:latin typeface="Georgia" panose="02040502050405020303" pitchFamily="18" charset="0"/>
              </a:rPr>
              <a:t>What is a Raspberry Pi?</a:t>
            </a:r>
          </a:p>
        </p:txBody>
      </p:sp>
      <p:sp>
        <p:nvSpPr>
          <p:cNvPr id="3" name="Content Placeholder 2">
            <a:extLst>
              <a:ext uri="{FF2B5EF4-FFF2-40B4-BE49-F238E27FC236}">
                <a16:creationId xmlns:a16="http://schemas.microsoft.com/office/drawing/2014/main" id="{04E5E172-78CF-4108-A902-C67038AA29F4}"/>
              </a:ext>
            </a:extLst>
          </p:cNvPr>
          <p:cNvSpPr>
            <a:spLocks noGrp="1"/>
          </p:cNvSpPr>
          <p:nvPr>
            <p:ph idx="1"/>
          </p:nvPr>
        </p:nvSpPr>
        <p:spPr>
          <a:xfrm>
            <a:off x="447675" y="1495425"/>
            <a:ext cx="10906125" cy="4681538"/>
          </a:xfrm>
        </p:spPr>
        <p:txBody>
          <a:bodyPr>
            <a:normAutofit lnSpcReduction="10000"/>
          </a:bodyPr>
          <a:lstStyle/>
          <a:p>
            <a:endParaRPr lang="en-GB" dirty="0">
              <a:solidFill>
                <a:srgbClr val="444444"/>
              </a:solidFill>
              <a:latin typeface="Georgia" panose="02040502050405020303" pitchFamily="18" charset="0"/>
            </a:endParaRPr>
          </a:p>
          <a:p>
            <a:r>
              <a:rPr lang="en-US" sz="2800" dirty="0">
                <a:latin typeface="Times New Roman" panose="02020603050405020304" pitchFamily="18" charset="0"/>
                <a:cs typeface="Times New Roman" panose="02020603050405020304" pitchFamily="18" charset="0"/>
              </a:rPr>
              <a:t>Official site:   </a:t>
            </a:r>
            <a:r>
              <a:rPr lang="en-US" sz="2800" dirty="0">
                <a:latin typeface="Times New Roman" panose="02020603050405020304" pitchFamily="18" charset="0"/>
                <a:cs typeface="Times New Roman" panose="02020603050405020304" pitchFamily="18" charset="0"/>
                <a:hlinkClick r:id="rId2"/>
              </a:rPr>
              <a:t>www.raspberrypi.org</a:t>
            </a:r>
            <a:endParaRPr lang="en-US" sz="2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The Raspberry Pi is a low cost, credit-card sized computer that plugs into a computer monitor or TV, and uses a standard keyboard and mouse.</a:t>
            </a:r>
          </a:p>
          <a:p>
            <a:pPr marL="0" indent="0">
              <a:buNone/>
            </a:pPr>
            <a:endParaRPr lang="en-US" sz="2800" dirty="0">
              <a:latin typeface="Times New Roman" panose="02020603050405020304" pitchFamily="18" charset="0"/>
              <a:cs typeface="Times New Roman" panose="02020603050405020304" pitchFamily="18" charset="0"/>
            </a:endParaRPr>
          </a:p>
          <a:p>
            <a:r>
              <a:rPr lang="en-GB" b="0" i="0" dirty="0">
                <a:solidFill>
                  <a:srgbClr val="444444"/>
                </a:solidFill>
                <a:effectLst/>
                <a:latin typeface="Georgia" panose="02040502050405020303" pitchFamily="18" charset="0"/>
              </a:rPr>
              <a:t>It costs between Rs 750 and Rs 4000.</a:t>
            </a:r>
          </a:p>
          <a:p>
            <a:endParaRPr lang="en-GB" b="0" i="0" dirty="0">
              <a:solidFill>
                <a:srgbClr val="444444"/>
              </a:solidFill>
              <a:effectLst/>
              <a:latin typeface="Georgia" panose="02040502050405020303" pitchFamily="18" charset="0"/>
            </a:endParaRPr>
          </a:p>
          <a:p>
            <a:r>
              <a:rPr lang="en-GB" b="0" i="0" dirty="0">
                <a:solidFill>
                  <a:srgbClr val="444444"/>
                </a:solidFill>
                <a:effectLst/>
                <a:latin typeface="Georgia" panose="02040502050405020303" pitchFamily="18" charset="0"/>
              </a:rPr>
              <a:t>The Pi changed into what initially was meant to be a microcomputer to teach kids coding. </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4808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433686" y="559252"/>
            <a:ext cx="7935013" cy="5943600"/>
          </a:xfrm>
          <a:prstGeom prst="rect">
            <a:avLst/>
          </a:prstGeom>
        </p:spPr>
      </p:pic>
    </p:spTree>
    <p:extLst>
      <p:ext uri="{BB962C8B-B14F-4D97-AF65-F5344CB8AC3E}">
        <p14:creationId xmlns:p14="http://schemas.microsoft.com/office/powerpoint/2010/main" val="133167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Raspberry Pi | IoT Raspberry Pi Tutorial for Beginners">
            <a:extLst>
              <a:ext uri="{FF2B5EF4-FFF2-40B4-BE49-F238E27FC236}">
                <a16:creationId xmlns:a16="http://schemas.microsoft.com/office/drawing/2014/main" id="{2BE00B42-98B9-4F0D-AF07-59D5646AD5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625326"/>
            <a:ext cx="8404455" cy="5607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42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BF62D-7363-41E7-939F-FEFF49CBF5A9}"/>
              </a:ext>
            </a:extLst>
          </p:cNvPr>
          <p:cNvSpPr>
            <a:spLocks noGrp="1"/>
          </p:cNvSpPr>
          <p:nvPr>
            <p:ph type="title"/>
          </p:nvPr>
        </p:nvSpPr>
        <p:spPr>
          <a:xfrm>
            <a:off x="381000" y="365125"/>
            <a:ext cx="10972800" cy="968375"/>
          </a:xfrm>
        </p:spPr>
        <p:txBody>
          <a:bodyPr>
            <a:normAutofit fontScale="90000"/>
          </a:bodyPr>
          <a:lstStyle/>
          <a:p>
            <a:r>
              <a:rPr lang="en-GB" b="1" i="0" dirty="0">
                <a:solidFill>
                  <a:schemeClr val="accent2">
                    <a:lumMod val="75000"/>
                  </a:schemeClr>
                </a:solidFill>
                <a:effectLst/>
                <a:latin typeface="Georgia" panose="02040502050405020303" pitchFamily="18" charset="0"/>
              </a:rPr>
              <a:t>Who Invented IoT Raspberry Pi?</a:t>
            </a:r>
            <a:br>
              <a:rPr lang="en-GB" b="0" i="0" dirty="0">
                <a:solidFill>
                  <a:srgbClr val="444444"/>
                </a:solidFill>
                <a:effectLst/>
                <a:latin typeface="Georgia" panose="02040502050405020303" pitchFamily="18" charset="0"/>
              </a:rPr>
            </a:br>
            <a:endParaRPr lang="en-IN" dirty="0"/>
          </a:p>
        </p:txBody>
      </p:sp>
      <p:sp>
        <p:nvSpPr>
          <p:cNvPr id="3" name="Content Placeholder 2">
            <a:extLst>
              <a:ext uri="{FF2B5EF4-FFF2-40B4-BE49-F238E27FC236}">
                <a16:creationId xmlns:a16="http://schemas.microsoft.com/office/drawing/2014/main" id="{8A80870C-A9AA-4C19-833F-155CE4BC6B2B}"/>
              </a:ext>
            </a:extLst>
          </p:cNvPr>
          <p:cNvSpPr>
            <a:spLocks noGrp="1"/>
          </p:cNvSpPr>
          <p:nvPr>
            <p:ph idx="1"/>
          </p:nvPr>
        </p:nvSpPr>
        <p:spPr>
          <a:xfrm>
            <a:off x="381000" y="1152524"/>
            <a:ext cx="10972800" cy="4752975"/>
          </a:xfrm>
        </p:spPr>
        <p:txBody>
          <a:bodyPr>
            <a:normAutofit/>
          </a:bodyPr>
          <a:lstStyle/>
          <a:p>
            <a:r>
              <a:rPr lang="en-GB" b="0" i="0" dirty="0">
                <a:solidFill>
                  <a:srgbClr val="444444"/>
                </a:solidFill>
                <a:effectLst/>
                <a:latin typeface="Georgia" panose="02040502050405020303" pitchFamily="18" charset="0"/>
              </a:rPr>
              <a:t>The Raspberry Pi Foundation was formed in the year 2008</a:t>
            </a:r>
          </a:p>
          <a:p>
            <a:pPr marL="0" indent="0">
              <a:buNone/>
            </a:pPr>
            <a:endParaRPr lang="en-GB" b="0" i="0" dirty="0">
              <a:solidFill>
                <a:srgbClr val="444444"/>
              </a:solidFill>
              <a:effectLst/>
              <a:latin typeface="Georgia" panose="02040502050405020303" pitchFamily="18" charset="0"/>
            </a:endParaRPr>
          </a:p>
          <a:p>
            <a:endParaRPr lang="en-GB" b="0" i="0" dirty="0">
              <a:solidFill>
                <a:srgbClr val="444444"/>
              </a:solidFill>
              <a:effectLst/>
              <a:latin typeface="Georgia" panose="02040502050405020303" pitchFamily="18" charset="0"/>
            </a:endParaRPr>
          </a:p>
          <a:p>
            <a:r>
              <a:rPr lang="en-GB" b="0" i="0" dirty="0">
                <a:solidFill>
                  <a:srgbClr val="444444"/>
                </a:solidFill>
                <a:effectLst/>
                <a:latin typeface="Georgia" panose="02040502050405020303" pitchFamily="18" charset="0"/>
              </a:rPr>
              <a:t>So they came up with a low-cost computer as a solution to inspire children and make it more accessible.</a:t>
            </a:r>
            <a:br>
              <a:rPr lang="en-GB" dirty="0"/>
            </a:br>
            <a:endParaRPr lang="en-IN" dirty="0"/>
          </a:p>
        </p:txBody>
      </p:sp>
    </p:spTree>
    <p:extLst>
      <p:ext uri="{BB962C8B-B14F-4D97-AF65-F5344CB8AC3E}">
        <p14:creationId xmlns:p14="http://schemas.microsoft.com/office/powerpoint/2010/main" val="322193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3B146-0469-47B0-9DD5-5C53B54239A5}"/>
              </a:ext>
            </a:extLst>
          </p:cNvPr>
          <p:cNvSpPr>
            <a:spLocks noGrp="1"/>
          </p:cNvSpPr>
          <p:nvPr>
            <p:ph type="title"/>
          </p:nvPr>
        </p:nvSpPr>
        <p:spPr>
          <a:xfrm>
            <a:off x="104775" y="365125"/>
            <a:ext cx="10191750" cy="888206"/>
          </a:xfrm>
        </p:spPr>
        <p:txBody>
          <a:bodyPr>
            <a:normAutofit fontScale="90000"/>
          </a:bodyPr>
          <a:lstStyle/>
          <a:p>
            <a:r>
              <a:rPr lang="en-GB" b="1" i="0" dirty="0">
                <a:solidFill>
                  <a:schemeClr val="accent2">
                    <a:lumMod val="75000"/>
                  </a:schemeClr>
                </a:solidFill>
                <a:effectLst/>
                <a:latin typeface="Georgia" panose="02040502050405020303" pitchFamily="18" charset="0"/>
              </a:rPr>
              <a:t>Why is it called Raspberry Pi</a:t>
            </a:r>
            <a:br>
              <a:rPr lang="en-GB" b="0" i="0" dirty="0">
                <a:solidFill>
                  <a:srgbClr val="444444"/>
                </a:solidFill>
                <a:effectLst/>
                <a:latin typeface="Georgia" panose="02040502050405020303" pitchFamily="18" charset="0"/>
              </a:rPr>
            </a:br>
            <a:endParaRPr lang="en-IN" dirty="0"/>
          </a:p>
        </p:txBody>
      </p:sp>
      <p:sp>
        <p:nvSpPr>
          <p:cNvPr id="3" name="Content Placeholder 2">
            <a:extLst>
              <a:ext uri="{FF2B5EF4-FFF2-40B4-BE49-F238E27FC236}">
                <a16:creationId xmlns:a16="http://schemas.microsoft.com/office/drawing/2014/main" id="{F4589295-8DF5-45A2-821A-4BA7C75CE774}"/>
              </a:ext>
            </a:extLst>
          </p:cNvPr>
          <p:cNvSpPr>
            <a:spLocks noGrp="1"/>
          </p:cNvSpPr>
          <p:nvPr>
            <p:ph idx="1"/>
          </p:nvPr>
        </p:nvSpPr>
        <p:spPr>
          <a:xfrm>
            <a:off x="514350" y="1253331"/>
            <a:ext cx="10515600" cy="4351338"/>
          </a:xfrm>
        </p:spPr>
        <p:txBody>
          <a:bodyPr/>
          <a:lstStyle/>
          <a:p>
            <a:r>
              <a:rPr lang="en-GB" b="0" dirty="0">
                <a:effectLst/>
              </a:rPr>
              <a:t>The “Raspberry” name is a homage to computer companies in early times that were being named after a fruit, like Apple, Apricot Computers, Tangerine Computer Systems. The idea to make a small computer to run only the </a:t>
            </a:r>
            <a:r>
              <a:rPr lang="en-GB" b="1" dirty="0">
                <a:solidFill>
                  <a:srgbClr val="0563C1"/>
                </a:solidFill>
                <a:effectLst/>
                <a:hlinkClick r:id="rId2">
                  <a:extLst>
                    <a:ext uri="{A12FA001-AC4F-418D-AE19-62706E023703}">
                      <ahyp:hlinkClr xmlns:ahyp="http://schemas.microsoft.com/office/drawing/2018/hyperlinkcolor" val="tx"/>
                    </a:ext>
                  </a:extLst>
                </a:hlinkClick>
              </a:rPr>
              <a:t>Python programming language</a:t>
            </a:r>
            <a:r>
              <a:rPr lang="en-GB" b="0" dirty="0">
                <a:effectLst/>
                <a:hlinkClick r:id="rId2">
                  <a:extLst>
                    <a:ext uri="{A12FA001-AC4F-418D-AE19-62706E023703}">
                      <ahyp:hlinkClr xmlns:ahyp="http://schemas.microsoft.com/office/drawing/2018/hyperlinkcolor" val="tx"/>
                    </a:ext>
                  </a:extLst>
                </a:hlinkClick>
              </a:rPr>
              <a:t> </a:t>
            </a:r>
            <a:r>
              <a:rPr lang="en-GB" b="0" dirty="0">
                <a:effectLst/>
              </a:rPr>
              <a:t>is where the “Pi” derives from. </a:t>
            </a:r>
            <a:endParaRPr lang="en-IN" dirty="0"/>
          </a:p>
        </p:txBody>
      </p:sp>
      <p:pic>
        <p:nvPicPr>
          <p:cNvPr id="3074" name="Picture 2" descr="What is Raspberry Pi | IoT Raspberry Pi Tutorial for Beginners">
            <a:extLst>
              <a:ext uri="{FF2B5EF4-FFF2-40B4-BE49-F238E27FC236}">
                <a16:creationId xmlns:a16="http://schemas.microsoft.com/office/drawing/2014/main" id="{3A426E9F-01D1-4093-9A91-501509443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0823" y="3648075"/>
            <a:ext cx="4059252"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4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anim calcmode="lin" valueType="num">
                                      <p:cBhvr additive="base">
                                        <p:cTn id="19" dur="500" fill="hold"/>
                                        <p:tgtEl>
                                          <p:spTgt spid="3074"/>
                                        </p:tgtEl>
                                        <p:attrNameLst>
                                          <p:attrName>ppt_x</p:attrName>
                                        </p:attrNameLst>
                                      </p:cBhvr>
                                      <p:tavLst>
                                        <p:tav tm="0">
                                          <p:val>
                                            <p:strVal val="#ppt_x"/>
                                          </p:val>
                                        </p:tav>
                                        <p:tav tm="100000">
                                          <p:val>
                                            <p:strVal val="#ppt_x"/>
                                          </p:val>
                                        </p:tav>
                                      </p:tavLst>
                                    </p:anim>
                                    <p:anim calcmode="lin" valueType="num">
                                      <p:cBhvr additive="base">
                                        <p:cTn id="20"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58A9A-5A07-4E57-BAB5-BD6034C676E1}"/>
              </a:ext>
            </a:extLst>
          </p:cNvPr>
          <p:cNvSpPr>
            <a:spLocks noGrp="1"/>
          </p:cNvSpPr>
          <p:nvPr>
            <p:ph type="title"/>
          </p:nvPr>
        </p:nvSpPr>
        <p:spPr/>
        <p:txBody>
          <a:bodyPr>
            <a:normAutofit fontScale="90000"/>
          </a:bodyPr>
          <a:lstStyle/>
          <a:p>
            <a:r>
              <a:rPr lang="en-GB" b="1" i="0" dirty="0">
                <a:solidFill>
                  <a:schemeClr val="accent2"/>
                </a:solidFill>
                <a:effectLst/>
                <a:latin typeface="Georgia" panose="02040502050405020303" pitchFamily="18" charset="0"/>
              </a:rPr>
              <a:t>When was IoT Raspberry Pi launched?</a:t>
            </a:r>
            <a:br>
              <a:rPr lang="en-GB" b="0" i="0" dirty="0">
                <a:solidFill>
                  <a:srgbClr val="444444"/>
                </a:solidFill>
                <a:effectLst/>
                <a:latin typeface="Georgia" panose="02040502050405020303" pitchFamily="18" charset="0"/>
              </a:rPr>
            </a:br>
            <a:endParaRPr lang="en-IN" dirty="0"/>
          </a:p>
        </p:txBody>
      </p:sp>
      <p:sp>
        <p:nvSpPr>
          <p:cNvPr id="3" name="Content Placeholder 2">
            <a:extLst>
              <a:ext uri="{FF2B5EF4-FFF2-40B4-BE49-F238E27FC236}">
                <a16:creationId xmlns:a16="http://schemas.microsoft.com/office/drawing/2014/main" id="{B872D6B2-155F-4ABD-84F9-69B3E833B2E3}"/>
              </a:ext>
            </a:extLst>
          </p:cNvPr>
          <p:cNvSpPr>
            <a:spLocks noGrp="1"/>
          </p:cNvSpPr>
          <p:nvPr>
            <p:ph idx="1"/>
          </p:nvPr>
        </p:nvSpPr>
        <p:spPr/>
        <p:txBody>
          <a:bodyPr/>
          <a:lstStyle/>
          <a:p>
            <a:r>
              <a:rPr lang="en-GB" b="0" i="0" dirty="0">
                <a:solidFill>
                  <a:srgbClr val="444444"/>
                </a:solidFill>
                <a:effectLst/>
                <a:latin typeface="Georgia" panose="02040502050405020303" pitchFamily="18" charset="0"/>
              </a:rPr>
              <a:t>The first Raspberry Pi unit which was available commercially was launched on February 19, 2012. This version featured 256MB of RAM, could run on</a:t>
            </a:r>
            <a:r>
              <a:rPr lang="en-GB" b="1" i="0" u="sng" dirty="0">
                <a:solidFill>
                  <a:srgbClr val="65ABF6"/>
                </a:solidFill>
                <a:effectLst/>
                <a:latin typeface="inherit"/>
                <a:hlinkClick r:id="rId2"/>
              </a:rPr>
              <a:t> Linux</a:t>
            </a:r>
            <a:r>
              <a:rPr lang="en-GB" b="0" i="0" u="sng" dirty="0">
                <a:solidFill>
                  <a:srgbClr val="65ABF6"/>
                </a:solidFill>
                <a:effectLst/>
                <a:latin typeface="Georgia" panose="02040502050405020303" pitchFamily="18" charset="0"/>
                <a:hlinkClick r:id="rId2"/>
              </a:rPr>
              <a:t>–</a:t>
            </a:r>
            <a:r>
              <a:rPr lang="en-GB" b="0" i="0" dirty="0">
                <a:solidFill>
                  <a:srgbClr val="444444"/>
                </a:solidFill>
                <a:effectLst/>
                <a:latin typeface="Georgia" panose="02040502050405020303" pitchFamily="18" charset="0"/>
              </a:rPr>
              <a:t>based desktop operating systems, had one USB port, and no Ethernet port. This was named the Model A.</a:t>
            </a:r>
            <a:endParaRPr lang="en-IN" dirty="0"/>
          </a:p>
        </p:txBody>
      </p:sp>
    </p:spTree>
    <p:extLst>
      <p:ext uri="{BB962C8B-B14F-4D97-AF65-F5344CB8AC3E}">
        <p14:creationId xmlns:p14="http://schemas.microsoft.com/office/powerpoint/2010/main" val="295189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C0053-2F98-42C2-A7C9-F5CA3B095ECF}"/>
              </a:ext>
            </a:extLst>
          </p:cNvPr>
          <p:cNvSpPr>
            <a:spLocks noGrp="1"/>
          </p:cNvSpPr>
          <p:nvPr>
            <p:ph type="title"/>
          </p:nvPr>
        </p:nvSpPr>
        <p:spPr>
          <a:xfrm>
            <a:off x="133351" y="365126"/>
            <a:ext cx="11630024" cy="1263649"/>
          </a:xfrm>
        </p:spPr>
        <p:txBody>
          <a:bodyPr>
            <a:normAutofit fontScale="90000"/>
          </a:bodyPr>
          <a:lstStyle/>
          <a:p>
            <a:r>
              <a:rPr lang="en-GB" b="1" i="0" dirty="0">
                <a:solidFill>
                  <a:schemeClr val="accent2"/>
                </a:solidFill>
                <a:effectLst/>
                <a:latin typeface="Georgia" panose="02040502050405020303" pitchFamily="18" charset="0"/>
              </a:rPr>
              <a:t>What’s the Difference Between Raspberry Pi Models?</a:t>
            </a:r>
            <a:br>
              <a:rPr lang="en-GB" b="0" i="0" dirty="0">
                <a:solidFill>
                  <a:srgbClr val="444444"/>
                </a:solidFill>
                <a:effectLst/>
                <a:latin typeface="Georgia" panose="02040502050405020303" pitchFamily="18" charset="0"/>
              </a:rPr>
            </a:br>
            <a:endParaRPr lang="en-IN" dirty="0"/>
          </a:p>
        </p:txBody>
      </p:sp>
      <p:sp>
        <p:nvSpPr>
          <p:cNvPr id="3" name="Content Placeholder 2">
            <a:extLst>
              <a:ext uri="{FF2B5EF4-FFF2-40B4-BE49-F238E27FC236}">
                <a16:creationId xmlns:a16="http://schemas.microsoft.com/office/drawing/2014/main" id="{10254294-4FAA-48CF-AB27-A5BD24C687A2}"/>
              </a:ext>
            </a:extLst>
          </p:cNvPr>
          <p:cNvSpPr>
            <a:spLocks noGrp="1"/>
          </p:cNvSpPr>
          <p:nvPr>
            <p:ph idx="1"/>
          </p:nvPr>
        </p:nvSpPr>
        <p:spPr/>
        <p:txBody>
          <a:bodyPr/>
          <a:lstStyle/>
          <a:p>
            <a:r>
              <a:rPr lang="en-GB" b="0" i="0" dirty="0">
                <a:solidFill>
                  <a:srgbClr val="444444"/>
                </a:solidFill>
                <a:effectLst/>
                <a:latin typeface="Georgia" panose="02040502050405020303" pitchFamily="18" charset="0"/>
              </a:rPr>
              <a:t>IoT Raspberry Pi models can be confusing because there are so many of them and there are two levels to the naming system. The “generation” of the model, represent by Pi 1, Pi 2, and Pi 3 where Pi 1 is for models between 2012-14, Pi 2 is 2015 models, and Pi 3 is 2016 models. So 3 is the most recent which is better than 2, which is better than 1. </a:t>
            </a:r>
          </a:p>
          <a:p>
            <a:r>
              <a:rPr lang="en-GB" b="0" i="0" dirty="0">
                <a:solidFill>
                  <a:srgbClr val="444444"/>
                </a:solidFill>
                <a:effectLst/>
                <a:latin typeface="Georgia" panose="02040502050405020303" pitchFamily="18" charset="0"/>
              </a:rPr>
              <a:t>The power and features indicate by model A, A+, B, and B+. It’s not like grades though, A is lower than B.</a:t>
            </a:r>
            <a:r>
              <a:rPr lang="en-GB" dirty="0">
                <a:solidFill>
                  <a:srgbClr val="444444"/>
                </a:solidFill>
                <a:latin typeface="Georgia" panose="02040502050405020303" pitchFamily="18" charset="0"/>
              </a:rPr>
              <a:t> </a:t>
            </a:r>
            <a:endParaRPr lang="en-IN" dirty="0"/>
          </a:p>
        </p:txBody>
      </p:sp>
    </p:spTree>
    <p:extLst>
      <p:ext uri="{BB962C8B-B14F-4D97-AF65-F5344CB8AC3E}">
        <p14:creationId xmlns:p14="http://schemas.microsoft.com/office/powerpoint/2010/main" val="427269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BF87F-B4AE-4501-B2EE-599C03A39FDC}"/>
              </a:ext>
            </a:extLst>
          </p:cNvPr>
          <p:cNvSpPr>
            <a:spLocks noGrp="1"/>
          </p:cNvSpPr>
          <p:nvPr>
            <p:ph type="title"/>
          </p:nvPr>
        </p:nvSpPr>
        <p:spPr>
          <a:xfrm>
            <a:off x="161925" y="365125"/>
            <a:ext cx="10515600" cy="854075"/>
          </a:xfrm>
        </p:spPr>
        <p:txBody>
          <a:bodyPr>
            <a:normAutofit fontScale="90000"/>
          </a:bodyPr>
          <a:lstStyle/>
          <a:p>
            <a:r>
              <a:rPr lang="en-GB" b="0" i="0" dirty="0">
                <a:solidFill>
                  <a:srgbClr val="444444"/>
                </a:solidFill>
                <a:effectLst/>
                <a:latin typeface="Georgia" panose="02040502050405020303" pitchFamily="18" charset="0"/>
              </a:rPr>
              <a:t> </a:t>
            </a:r>
            <a:r>
              <a:rPr lang="en-GB" b="1" i="0" dirty="0">
                <a:solidFill>
                  <a:schemeClr val="accent2"/>
                </a:solidFill>
                <a:effectLst/>
                <a:latin typeface="Georgia" panose="02040502050405020303" pitchFamily="18" charset="0"/>
              </a:rPr>
              <a:t>Where is IoT Raspberry Pi’s used</a:t>
            </a:r>
            <a:br>
              <a:rPr lang="en-GB" b="0" i="0" dirty="0">
                <a:solidFill>
                  <a:srgbClr val="444444"/>
                </a:solidFill>
                <a:effectLst/>
                <a:latin typeface="Georgia" panose="02040502050405020303" pitchFamily="18" charset="0"/>
              </a:rPr>
            </a:br>
            <a:endParaRPr lang="en-IN" dirty="0"/>
          </a:p>
        </p:txBody>
      </p:sp>
      <p:sp>
        <p:nvSpPr>
          <p:cNvPr id="3" name="Content Placeholder 2">
            <a:extLst>
              <a:ext uri="{FF2B5EF4-FFF2-40B4-BE49-F238E27FC236}">
                <a16:creationId xmlns:a16="http://schemas.microsoft.com/office/drawing/2014/main" id="{456A3EB2-8E20-4E73-BDBA-8FC7CDC31606}"/>
              </a:ext>
            </a:extLst>
          </p:cNvPr>
          <p:cNvSpPr>
            <a:spLocks noGrp="1"/>
          </p:cNvSpPr>
          <p:nvPr>
            <p:ph idx="1"/>
          </p:nvPr>
        </p:nvSpPr>
        <p:spPr>
          <a:xfrm>
            <a:off x="561975" y="1285875"/>
            <a:ext cx="10791825" cy="4891088"/>
          </a:xfrm>
        </p:spPr>
        <p:txBody>
          <a:bodyPr>
            <a:normAutofit/>
          </a:bodyPr>
          <a:lstStyle/>
          <a:p>
            <a:r>
              <a:rPr lang="en-GB" b="0" i="0" dirty="0">
                <a:solidFill>
                  <a:srgbClr val="444444"/>
                </a:solidFill>
                <a:effectLst/>
                <a:latin typeface="Georgia" panose="02040502050405020303" pitchFamily="18" charset="0"/>
              </a:rPr>
              <a:t>IoT Raspberry Pi can be used in a wide variety of tasks.</a:t>
            </a:r>
          </a:p>
          <a:p>
            <a:r>
              <a:rPr lang="en-GB" b="0" i="0" dirty="0">
                <a:solidFill>
                  <a:srgbClr val="444444"/>
                </a:solidFill>
                <a:effectLst/>
                <a:latin typeface="Georgia" panose="02040502050405020303" pitchFamily="18" charset="0"/>
              </a:rPr>
              <a:t> It’s ideal and best suitable for projects.</a:t>
            </a:r>
          </a:p>
          <a:p>
            <a:r>
              <a:rPr lang="en-GB" b="0" i="0" dirty="0">
                <a:solidFill>
                  <a:srgbClr val="444444"/>
                </a:solidFill>
                <a:effectLst/>
                <a:latin typeface="Georgia" panose="02040502050405020303" pitchFamily="18" charset="0"/>
              </a:rPr>
              <a:t>Teach kids (or yourself) the way to code.</a:t>
            </a:r>
          </a:p>
          <a:p>
            <a:pPr algn="l" fontAlgn="base">
              <a:buFont typeface="Arial" panose="020B0604020202020204" pitchFamily="34" charset="0"/>
              <a:buChar char="•"/>
            </a:pPr>
            <a:r>
              <a:rPr lang="en-GB" b="0" i="0" dirty="0">
                <a:solidFill>
                  <a:srgbClr val="444444"/>
                </a:solidFill>
                <a:effectLst/>
                <a:latin typeface="Georgia" panose="02040502050405020303" pitchFamily="18" charset="0"/>
              </a:rPr>
              <a:t>Use it as a desktop pc.</a:t>
            </a:r>
          </a:p>
          <a:p>
            <a:r>
              <a:rPr lang="en-GB" b="0" i="0" dirty="0">
                <a:solidFill>
                  <a:srgbClr val="444444"/>
                </a:solidFill>
                <a:effectLst/>
                <a:latin typeface="Georgia" panose="02040502050405020303" pitchFamily="18" charset="0"/>
              </a:rPr>
              <a:t>Make your very own retro gaming console.</a:t>
            </a:r>
          </a:p>
          <a:p>
            <a:pPr algn="l" fontAlgn="base">
              <a:buFont typeface="Arial" panose="020B0604020202020204" pitchFamily="34" charset="0"/>
              <a:buChar char="•"/>
            </a:pPr>
            <a:r>
              <a:rPr lang="en-GB" b="0" i="0" dirty="0">
                <a:solidFill>
                  <a:srgbClr val="444444"/>
                </a:solidFill>
                <a:effectLst/>
                <a:latin typeface="Georgia" panose="02040502050405020303" pitchFamily="18" charset="0"/>
              </a:rPr>
              <a:t>You can make an FM radio or a global clock.</a:t>
            </a:r>
          </a:p>
          <a:p>
            <a:endParaRPr lang="en-IN" dirty="0"/>
          </a:p>
        </p:txBody>
      </p:sp>
    </p:spTree>
    <p:extLst>
      <p:ext uri="{BB962C8B-B14F-4D97-AF65-F5344CB8AC3E}">
        <p14:creationId xmlns:p14="http://schemas.microsoft.com/office/powerpoint/2010/main" val="427730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633</TotalTime>
  <Words>812</Words>
  <Application>Microsoft Office PowerPoint</Application>
  <PresentationFormat>Widescreen</PresentationFormat>
  <Paragraphs>87</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Georgia</vt:lpstr>
      <vt:lpstr>inherit</vt:lpstr>
      <vt:lpstr>Times New Roman</vt:lpstr>
      <vt:lpstr>Office Theme</vt:lpstr>
      <vt:lpstr> APSSDC  </vt:lpstr>
      <vt:lpstr>PowerPoint Presentation</vt:lpstr>
      <vt:lpstr>What is a Raspberry Pi?</vt:lpstr>
      <vt:lpstr>PowerPoint Presentation</vt:lpstr>
      <vt:lpstr>Who Invented IoT Raspberry Pi? </vt:lpstr>
      <vt:lpstr>Why is it called Raspberry Pi </vt:lpstr>
      <vt:lpstr>When was IoT Raspberry Pi launched? </vt:lpstr>
      <vt:lpstr>What’s the Difference Between Raspberry Pi Models? </vt:lpstr>
      <vt:lpstr> Where is IoT Raspberry Pi’s used </vt:lpstr>
      <vt:lpstr>Where Can I Buy a Raspberry Pi </vt:lpstr>
      <vt:lpstr>Raspberry Pi Models</vt:lpstr>
      <vt:lpstr>Raspberry Pi 3 Model B</vt:lpstr>
      <vt:lpstr>Raspberry Pi 3 Model B</vt:lpstr>
      <vt:lpstr>Specifications</vt:lpstr>
      <vt:lpstr>Raspberry Pi Networking</vt:lpstr>
      <vt:lpstr>Raspberry Pi Networking-Via Ethernet</vt:lpstr>
      <vt:lpstr>Raspberry Pi Networking-Via WiFi</vt:lpstr>
      <vt:lpstr>DSI(Display Serial Interface) Port</vt:lpstr>
      <vt:lpstr>CSI(Camera Serial Interface) Port</vt:lpstr>
      <vt:lpstr>GPIO Pins</vt:lpstr>
      <vt:lpstr> Equipment Needed to set up Raspberry Pi</vt:lpstr>
      <vt:lpstr>Equipment Needed..</vt:lpstr>
      <vt:lpstr>Setup..</vt:lpstr>
      <vt:lpstr>Hardware Setup..</vt:lpstr>
      <vt:lpstr>Software setup..</vt:lpstr>
      <vt:lpstr>Operating system</vt:lpstr>
      <vt:lpstr>Format SD card…</vt:lpstr>
      <vt:lpstr>RASPBIAN</vt:lpstr>
      <vt:lpstr>BURN(FLASH) O.S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Arduino&amp;Raspberry Pi</dc:title>
  <dc:creator>Sireesha</dc:creator>
  <cp:lastModifiedBy>mdnagaraju431@gmail.com</cp:lastModifiedBy>
  <cp:revision>90</cp:revision>
  <dcterms:created xsi:type="dcterms:W3CDTF">2018-02-19T07:11:17Z</dcterms:created>
  <dcterms:modified xsi:type="dcterms:W3CDTF">2021-03-31T04:11:09Z</dcterms:modified>
</cp:coreProperties>
</file>